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6" r:id="rId2"/>
    <p:sldId id="256" r:id="rId3"/>
    <p:sldId id="257" r:id="rId4"/>
    <p:sldId id="258" r:id="rId5"/>
    <p:sldId id="263" r:id="rId6"/>
    <p:sldId id="259" r:id="rId7"/>
    <p:sldId id="260" r:id="rId8"/>
    <p:sldId id="261" r:id="rId9"/>
    <p:sldId id="270" r:id="rId10"/>
    <p:sldId id="274" r:id="rId11"/>
    <p:sldId id="271" r:id="rId12"/>
    <p:sldId id="272" r:id="rId13"/>
    <p:sldId id="262" r:id="rId14"/>
    <p:sldId id="268" r:id="rId15"/>
    <p:sldId id="264" r:id="rId16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CCFF"/>
    <a:srgbClr val="FF0000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s-E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s-E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s-E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9912835-A8B7-4EAD-ADFA-745F94F88CA9}" type="slidenum">
              <a:rPr lang="es-ES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C117AF-AFA8-4753-BEF6-E0EA3FAB3E13}" type="slidenum">
              <a:rPr lang="es-ES"/>
              <a:pPr/>
              <a:t>3</a:t>
            </a:fld>
            <a:endParaRPr lang="es-ES"/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68CBA2-3FDD-4E99-8ED9-925508298F4B}" type="slidenum">
              <a:rPr lang="es-ES"/>
              <a:pPr/>
              <a:t>13</a:t>
            </a:fld>
            <a:endParaRPr lang="es-ES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BC89CA-1FDC-4BA1-8437-94C6818A7356}" type="slidenum">
              <a:rPr lang="es-ES"/>
              <a:pPr/>
              <a:t>14</a:t>
            </a:fld>
            <a:endParaRPr lang="es-ES"/>
          </a:p>
        </p:txBody>
      </p:sp>
      <p:sp>
        <p:nvSpPr>
          <p:cNvPr id="25602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ln/>
        </p:spPr>
      </p:sp>
      <p:sp>
        <p:nvSpPr>
          <p:cNvPr id="25603" name="Rectangle 3"/>
          <p:cNvSpPr txBox="1">
            <a:spLocks noGrp="1" noChangeArrowheads="1"/>
          </p:cNvSpPr>
          <p:nvPr>
            <p:ph type="body" idx="1"/>
          </p:nvPr>
        </p:nvSpPr>
        <p:spPr>
          <a:ln/>
        </p:spPr>
        <p:txBody>
          <a:bodyPr wrap="none" anchor="ctr"/>
          <a:lstStyle/>
          <a:p>
            <a:pPr defTabSz="449263"/>
            <a:endParaRPr lang="es-ES_tradn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A0C992-EA55-4664-B236-D1B8F486F120}" type="slidenum">
              <a:rPr lang="es-ES"/>
              <a:pPr/>
              <a:t>15</a:t>
            </a:fld>
            <a:endParaRPr lang="es-E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CF2C23-DA44-458A-906C-89FA37D363B8}" type="slidenum">
              <a:rPr lang="es-ES"/>
              <a:pPr/>
              <a:t>4</a:t>
            </a:fld>
            <a:endParaRPr lang="es-ES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B25F9B-E5A3-4B48-A811-D7A8B1554650}" type="slidenum">
              <a:rPr lang="es-ES"/>
              <a:pPr/>
              <a:t>5</a:t>
            </a:fld>
            <a:endParaRPr lang="es-ES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E65EBE-6E47-4DFE-8984-A75138F5A5AC}" type="slidenum">
              <a:rPr lang="es-ES"/>
              <a:pPr/>
              <a:t>6</a:t>
            </a:fld>
            <a:endParaRPr lang="es-ES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96A295-17D1-4C99-9F03-16B6D367223D}" type="slidenum">
              <a:rPr lang="es-ES"/>
              <a:pPr/>
              <a:t>7</a:t>
            </a:fld>
            <a:endParaRPr lang="es-ES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8D6874-2446-42F5-9DF2-8CA5D2AA4A3F}" type="slidenum">
              <a:rPr lang="es-ES"/>
              <a:pPr/>
              <a:t>8</a:t>
            </a:fld>
            <a:endParaRPr lang="es-ES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 txBox="1">
            <a:spLocks noGrp="1" noChangeArrowheads="1"/>
          </p:cNvSpPr>
          <p:nvPr/>
        </p:nvSpPr>
        <p:spPr bwMode="auto">
          <a:xfrm>
            <a:off x="3885588" y="8684674"/>
            <a:ext cx="2970881" cy="457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116" tIns="44058" rIns="88116" bIns="44058" anchor="b"/>
          <a:lstStyle/>
          <a:p>
            <a:pPr algn="r" defTabSz="881610"/>
            <a:fld id="{C9C4A0F8-2DC3-4C5C-9C90-01DAE966A825}" type="slidenum">
              <a:rPr lang="en-US" sz="1200">
                <a:latin typeface="Calibri" pitchFamily="34" charset="0"/>
              </a:rPr>
              <a:pPr algn="r" defTabSz="881610"/>
              <a:t>9</a:t>
            </a:fld>
            <a:endParaRPr lang="en-US" sz="1200" dirty="0">
              <a:latin typeface="Calibri" pitchFamily="34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88116" tIns="44058" rIns="88116" bIns="44058"/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 txBox="1">
            <a:spLocks noGrp="1" noChangeArrowheads="1"/>
          </p:cNvSpPr>
          <p:nvPr/>
        </p:nvSpPr>
        <p:spPr bwMode="auto">
          <a:xfrm>
            <a:off x="3885587" y="8686092"/>
            <a:ext cx="2972413" cy="457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380" tIns="43689" rIns="87380" bIns="43689" anchor="ctr"/>
          <a:lstStyle/>
          <a:p>
            <a:pPr algn="r" defTabSz="874288" eaLnBrk="0" hangingPunct="0"/>
            <a:fld id="{18C62133-122F-41FE-B9F2-15FCD9818E3D}" type="slidenum">
              <a:rPr lang="en-US" sz="900">
                <a:latin typeface="Trebuchet MS" pitchFamily="34" charset="0"/>
              </a:rPr>
              <a:pPr algn="r" defTabSz="874288" eaLnBrk="0" hangingPunct="0"/>
              <a:t>10</a:t>
            </a:fld>
            <a:endParaRPr lang="en-US" sz="900" dirty="0">
              <a:latin typeface="Trebuchet MS" pitchFamily="34" charset="0"/>
            </a:endParaRPr>
          </a:p>
        </p:txBody>
      </p:sp>
      <p:sp>
        <p:nvSpPr>
          <p:cNvPr id="13315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2625"/>
            <a:ext cx="4575175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6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913175" y="4342338"/>
            <a:ext cx="5031651" cy="4118344"/>
          </a:xfrm>
          <a:noFill/>
        </p:spPr>
        <p:txBody>
          <a:bodyPr lIns="87380" tIns="43689" rIns="87380" bIns="43689"/>
          <a:lstStyle/>
          <a:p>
            <a:pPr eaLnBrk="1" hangingPunct="1"/>
            <a:endParaRPr lang="es-A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 txBox="1">
            <a:spLocks noGrp="1" noChangeArrowheads="1"/>
          </p:cNvSpPr>
          <p:nvPr/>
        </p:nvSpPr>
        <p:spPr bwMode="auto">
          <a:xfrm>
            <a:off x="3885587" y="8686092"/>
            <a:ext cx="2972413" cy="457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380" tIns="43689" rIns="87380" bIns="43689" anchor="ctr"/>
          <a:lstStyle/>
          <a:p>
            <a:pPr algn="r" defTabSz="874288" eaLnBrk="0" hangingPunct="0"/>
            <a:fld id="{71708186-D362-4096-8351-60DE0A99C5AD}" type="slidenum">
              <a:rPr lang="en-US" sz="900">
                <a:latin typeface="Trebuchet MS" pitchFamily="34" charset="0"/>
              </a:rPr>
              <a:pPr algn="r" defTabSz="874288" eaLnBrk="0" hangingPunct="0"/>
              <a:t>11</a:t>
            </a:fld>
            <a:endParaRPr lang="en-US" sz="900" dirty="0">
              <a:latin typeface="Trebuchet MS" pitchFamily="34" charset="0"/>
            </a:endParaRPr>
          </a:p>
        </p:txBody>
      </p:sp>
      <p:sp>
        <p:nvSpPr>
          <p:cNvPr id="14339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2625"/>
            <a:ext cx="4575175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0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913175" y="4342338"/>
            <a:ext cx="5031651" cy="4118344"/>
          </a:xfrm>
          <a:noFill/>
        </p:spPr>
        <p:txBody>
          <a:bodyPr lIns="87380" tIns="43689" rIns="87380" bIns="43689"/>
          <a:lstStyle/>
          <a:p>
            <a:pPr eaLnBrk="1" hangingPunct="1"/>
            <a:endParaRPr lang="es-A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C498F5-0550-4346-85E2-D3B1C305F438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4BC867-FE80-409C-B13A-2F30BC62A651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3D9AF9-3A44-4AEF-8E6F-EE76C3779BF5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5092B51-2033-4CDD-9E2D-BE2632A631FD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F49B45-B98D-4221-81F7-DEC0BBA927DD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4DF2A8-6B14-4A58-8477-63F86E342AC3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C48BFD-02D1-4EE4-9D4F-3A9F01B0E475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DC2803-7001-4102-98E1-BDF2F9ABAD77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ABAD91-5C20-4CAA-B5B2-CBAFA548E531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B9765B-8C75-42B7-A530-A491CD241A30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B86145-AB18-446B-8253-607616E3746E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530038-4E08-4852-B855-8FBA6E59D906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CC802DA-4958-47B8-9C18-7CB9FE229147}" type="slidenum">
              <a:rPr lang="es-ES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hyperlink" Target="http://www.wke.es/educacion/FB/X716/index.html" TargetMode="Externa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facebook.com/pages/F%C3%B3rum-Europeo-de-Administradores-de-la-Educaci%C3%B3n-en-el-estado-espa%C3%B1ol/662169723838394" TargetMode="External"/><Relationship Id="rId5" Type="http://schemas.openxmlformats.org/officeDocument/2006/relationships/hyperlink" Target="http://www.feae.es/" TargetMode="External"/><Relationship Id="rId4" Type="http://schemas.openxmlformats.org/officeDocument/2006/relationships/image" Target="../media/image1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21508" name="Oval 4"/>
          <p:cNvSpPr>
            <a:spLocks noChangeArrowheads="1"/>
          </p:cNvSpPr>
          <p:nvPr/>
        </p:nvSpPr>
        <p:spPr bwMode="auto">
          <a:xfrm>
            <a:off x="323850" y="0"/>
            <a:ext cx="4343400" cy="3605213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nl-BE" sz="2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algn="ctr"/>
            <a:endParaRPr lang="nl-BE" sz="2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algn="ctr"/>
            <a:r>
              <a:rPr lang="nl-NL" sz="6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FEAE</a:t>
            </a:r>
            <a:endParaRPr lang="nl-NL" sz="6000" b="1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21509" name="Oval 5"/>
          <p:cNvSpPr>
            <a:spLocks noChangeArrowheads="1"/>
          </p:cNvSpPr>
          <p:nvPr/>
        </p:nvSpPr>
        <p:spPr bwMode="auto">
          <a:xfrm>
            <a:off x="3995738" y="692150"/>
            <a:ext cx="5410200" cy="3657600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FÓRUM </a:t>
            </a:r>
            <a:r>
              <a:rPr lang="es-E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EUROPEO</a:t>
            </a:r>
            <a:endParaRPr lang="nl-NL" sz="2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21510" name="Oval 6"/>
          <p:cNvSpPr>
            <a:spLocks noChangeArrowheads="1"/>
          </p:cNvSpPr>
          <p:nvPr/>
        </p:nvSpPr>
        <p:spPr bwMode="auto">
          <a:xfrm>
            <a:off x="827088" y="2708275"/>
            <a:ext cx="5410200" cy="3590925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r>
              <a:rPr lang="es-E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DE ADMINISTRADORES/AS </a:t>
            </a:r>
          </a:p>
          <a:p>
            <a:pPr algn="ctr">
              <a:spcBef>
                <a:spcPct val="20000"/>
              </a:spcBef>
            </a:pPr>
            <a:r>
              <a:rPr lang="es-E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DE LA EDUCACION</a:t>
            </a:r>
          </a:p>
          <a:p>
            <a:pPr algn="ctr"/>
            <a:endParaRPr lang="nl-NL" sz="2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21515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4664"/>
            <a:ext cx="1312863" cy="1408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3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400"/>
                            </p:stCondLst>
                            <p:childTnLst>
                              <p:par>
                                <p:cTn id="1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animBg="1"/>
      <p:bldP spid="21509" grpId="0" animBg="1"/>
      <p:bldP spid="215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2" descr="logodetail1-1"/>
          <p:cNvPicPr>
            <a:picLocks noChangeAspect="1" noChangeArrowheads="1"/>
          </p:cNvPicPr>
          <p:nvPr/>
        </p:nvPicPr>
        <p:blipFill>
          <a:blip r:embed="rId3" cstate="print">
            <a:lum bright="12000"/>
          </a:blip>
          <a:srcRect/>
          <a:stretch>
            <a:fillRect/>
          </a:stretch>
        </p:blipFill>
        <p:spPr bwMode="auto">
          <a:xfrm>
            <a:off x="7312025" y="1588"/>
            <a:ext cx="18319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1 Marcador de número de diapositiva"/>
          <p:cNvSpPr txBox="1">
            <a:spLocks noGrp="1"/>
          </p:cNvSpPr>
          <p:nvPr/>
        </p:nvSpPr>
        <p:spPr bwMode="gray">
          <a:xfrm>
            <a:off x="8659813" y="6629400"/>
            <a:ext cx="48418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eaLnBrk="0" hangingPunct="0"/>
            <a:fld id="{6D2D1A9B-F928-4AEB-BF65-CBFD40BC1951}" type="slidenum">
              <a:rPr lang="en-US" sz="900">
                <a:latin typeface="Trebuchet MS" pitchFamily="34" charset="0"/>
                <a:cs typeface="Arial" charset="0"/>
              </a:rPr>
              <a:pPr algn="r" eaLnBrk="0" hangingPunct="0"/>
              <a:t>10</a:t>
            </a:fld>
            <a:endParaRPr lang="en-US" sz="900">
              <a:latin typeface="Trebuchet MS" pitchFamily="34" charset="0"/>
              <a:cs typeface="Arial" charset="0"/>
            </a:endParaRPr>
          </a:p>
        </p:txBody>
      </p:sp>
      <p:sp>
        <p:nvSpPr>
          <p:cNvPr id="5124" name="Rectangle 8"/>
          <p:cNvSpPr>
            <a:spLocks noChangeArrowheads="1"/>
          </p:cNvSpPr>
          <p:nvPr/>
        </p:nvSpPr>
        <p:spPr bwMode="auto">
          <a:xfrm>
            <a:off x="1214438" y="98425"/>
            <a:ext cx="2636837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4200" b="1">
                <a:solidFill>
                  <a:srgbClr val="336699"/>
                </a:solidFill>
              </a:rPr>
              <a:t>Objetivos</a:t>
            </a:r>
          </a:p>
        </p:txBody>
      </p:sp>
      <p:pic>
        <p:nvPicPr>
          <p:cNvPr id="512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8038" y="6210300"/>
            <a:ext cx="2538412" cy="5476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5126" name="2 Rectángulo"/>
          <p:cNvSpPr>
            <a:spLocks noChangeArrowheads="1"/>
          </p:cNvSpPr>
          <p:nvPr/>
        </p:nvSpPr>
        <p:spPr bwMode="auto">
          <a:xfrm>
            <a:off x="1009650" y="928688"/>
            <a:ext cx="7954963" cy="523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>
              <a:buFont typeface="Wingdings" pitchFamily="2" charset="2"/>
              <a:buChar char="§"/>
            </a:pPr>
            <a:r>
              <a:rPr lang="es-ES" sz="2400"/>
              <a:t>Ofrecer estrategias, técnicas e instrumentos prácticos de organización y gestión de centros educativos, buscando siempre la mejora de la calidad de los mismos.</a:t>
            </a:r>
          </a:p>
          <a:p>
            <a:pPr marL="342900" indent="-342900" algn="l">
              <a:buFont typeface="Wingdings" pitchFamily="2" charset="2"/>
              <a:buChar char="§"/>
            </a:pPr>
            <a:endParaRPr lang="es-ES" sz="900"/>
          </a:p>
          <a:p>
            <a:pPr marL="342900" indent="-342900" algn="l">
              <a:buFont typeface="Wingdings" pitchFamily="2" charset="2"/>
              <a:buChar char="§"/>
            </a:pPr>
            <a:r>
              <a:rPr lang="es-ES" sz="2400"/>
              <a:t>Facilitar el intercambio de experiencias, información e investigación sobre la administración y dirección de centros educativos.</a:t>
            </a:r>
          </a:p>
          <a:p>
            <a:pPr marL="342900" indent="-342900" algn="l">
              <a:buFont typeface="Wingdings" pitchFamily="2" charset="2"/>
              <a:buChar char="§"/>
            </a:pPr>
            <a:endParaRPr lang="es-ES" sz="900"/>
          </a:p>
          <a:p>
            <a:pPr marL="342900" indent="-342900" algn="l">
              <a:buFont typeface="Wingdings" pitchFamily="2" charset="2"/>
              <a:buChar char="§"/>
            </a:pPr>
            <a:r>
              <a:rPr lang="es-ES" sz="2400"/>
              <a:t>Aportar puntos de vista sobre la gestión, dirección y organización de centros docentes no españoles, mediante la colaboración de expertos extranjeros.</a:t>
            </a:r>
          </a:p>
          <a:p>
            <a:pPr marL="342900" indent="-342900" algn="l">
              <a:buFont typeface="Wingdings" pitchFamily="2" charset="2"/>
              <a:buChar char="§"/>
            </a:pPr>
            <a:endParaRPr lang="es-ES" sz="800"/>
          </a:p>
          <a:p>
            <a:pPr marL="342900" indent="-342900" algn="l">
              <a:buFont typeface="Wingdings" pitchFamily="2" charset="2"/>
              <a:buChar char="§"/>
            </a:pPr>
            <a:r>
              <a:rPr lang="es-ES" sz="2400"/>
              <a:t>Exponer propuestas innovadoras y experiencias llevadas a cabo en centros de las diferentes comunidades autónomas.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2" descr="logodetail1-1"/>
          <p:cNvPicPr>
            <a:picLocks noChangeAspect="1" noChangeArrowheads="1"/>
          </p:cNvPicPr>
          <p:nvPr/>
        </p:nvPicPr>
        <p:blipFill>
          <a:blip r:embed="rId3" cstate="print">
            <a:lum bright="12000"/>
          </a:blip>
          <a:srcRect/>
          <a:stretch>
            <a:fillRect/>
          </a:stretch>
        </p:blipFill>
        <p:spPr bwMode="auto">
          <a:xfrm>
            <a:off x="7312025" y="1588"/>
            <a:ext cx="18319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1 Marcador de número de diapositiva"/>
          <p:cNvSpPr txBox="1">
            <a:spLocks noGrp="1"/>
          </p:cNvSpPr>
          <p:nvPr/>
        </p:nvSpPr>
        <p:spPr bwMode="gray">
          <a:xfrm>
            <a:off x="8659813" y="6629400"/>
            <a:ext cx="48418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eaLnBrk="0" hangingPunct="0"/>
            <a:fld id="{9AEC2FAE-6E57-4171-B5D4-8A8FF1B47815}" type="slidenum">
              <a:rPr lang="en-US" sz="900">
                <a:latin typeface="Trebuchet MS" pitchFamily="34" charset="0"/>
                <a:cs typeface="Arial" charset="0"/>
              </a:rPr>
              <a:pPr algn="r" eaLnBrk="0" hangingPunct="0"/>
              <a:t>11</a:t>
            </a:fld>
            <a:endParaRPr lang="en-US" sz="900">
              <a:latin typeface="Trebuchet MS" pitchFamily="34" charset="0"/>
              <a:cs typeface="Arial" charset="0"/>
            </a:endParaRPr>
          </a:p>
        </p:txBody>
      </p:sp>
      <p:pic>
        <p:nvPicPr>
          <p:cNvPr id="6148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8038" y="6210300"/>
            <a:ext cx="2538412" cy="5476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149" name="Picture 14" descr="C:\Documents and Settings\fcebrian\Escritorio\Revista_OGE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6100" y="3355975"/>
            <a:ext cx="4608513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1 Rectángulo"/>
          <p:cNvSpPr>
            <a:spLocks noChangeArrowheads="1"/>
          </p:cNvSpPr>
          <p:nvPr/>
        </p:nvSpPr>
        <p:spPr bwMode="auto">
          <a:xfrm>
            <a:off x="684213" y="115888"/>
            <a:ext cx="4032250" cy="529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s-ES" sz="3600" b="1"/>
              <a:t> </a:t>
            </a:r>
            <a:endParaRPr lang="es-ES" sz="3600"/>
          </a:p>
          <a:p>
            <a:pPr>
              <a:lnSpc>
                <a:spcPct val="150000"/>
              </a:lnSpc>
            </a:pPr>
            <a:r>
              <a:rPr lang="es-ES" sz="2400"/>
              <a:t>Editorial </a:t>
            </a:r>
          </a:p>
          <a:p>
            <a:pPr>
              <a:lnSpc>
                <a:spcPct val="150000"/>
              </a:lnSpc>
            </a:pPr>
            <a:r>
              <a:rPr lang="es-ES" sz="2400"/>
              <a:t>Monografía - Artículos </a:t>
            </a:r>
          </a:p>
          <a:p>
            <a:pPr>
              <a:lnSpc>
                <a:spcPct val="150000"/>
              </a:lnSpc>
            </a:pPr>
            <a:r>
              <a:rPr lang="es-ES" sz="2400"/>
              <a:t>Actualidad</a:t>
            </a:r>
          </a:p>
          <a:p>
            <a:pPr>
              <a:lnSpc>
                <a:spcPct val="150000"/>
              </a:lnSpc>
            </a:pPr>
            <a:r>
              <a:rPr lang="es-ES" sz="2400"/>
              <a:t>Opinión </a:t>
            </a:r>
          </a:p>
          <a:p>
            <a:pPr>
              <a:lnSpc>
                <a:spcPct val="150000"/>
              </a:lnSpc>
            </a:pPr>
            <a:r>
              <a:rPr lang="es-ES" sz="2400"/>
              <a:t>Entrevista </a:t>
            </a:r>
          </a:p>
          <a:p>
            <a:pPr>
              <a:lnSpc>
                <a:spcPct val="150000"/>
              </a:lnSpc>
            </a:pPr>
            <a:r>
              <a:rPr lang="es-ES" sz="2400"/>
              <a:t>Práctica de Referencia </a:t>
            </a:r>
          </a:p>
          <a:p>
            <a:pPr>
              <a:lnSpc>
                <a:spcPct val="150000"/>
              </a:lnSpc>
            </a:pPr>
            <a:r>
              <a:rPr lang="es-ES" sz="2400"/>
              <a:t>Investigación </a:t>
            </a:r>
          </a:p>
          <a:p>
            <a:pPr>
              <a:lnSpc>
                <a:spcPct val="150000"/>
              </a:lnSpc>
            </a:pPr>
            <a:r>
              <a:rPr lang="es-ES" sz="2400"/>
              <a:t>Información </a:t>
            </a:r>
          </a:p>
        </p:txBody>
      </p:sp>
      <p:sp>
        <p:nvSpPr>
          <p:cNvPr id="6151" name="Rectangle 8"/>
          <p:cNvSpPr>
            <a:spLocks noChangeArrowheads="1"/>
          </p:cNvSpPr>
          <p:nvPr/>
        </p:nvSpPr>
        <p:spPr bwMode="auto">
          <a:xfrm>
            <a:off x="1258888" y="98425"/>
            <a:ext cx="2879725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4200" b="1">
                <a:solidFill>
                  <a:srgbClr val="336699"/>
                </a:solidFill>
              </a:rPr>
              <a:t>Estructura</a:t>
            </a:r>
          </a:p>
        </p:txBody>
      </p:sp>
      <p:sp>
        <p:nvSpPr>
          <p:cNvPr id="3" name="2 Rectángulo"/>
          <p:cNvSpPr/>
          <p:nvPr/>
        </p:nvSpPr>
        <p:spPr bwMode="auto">
          <a:xfrm>
            <a:off x="5229225" y="1484313"/>
            <a:ext cx="3228975" cy="154463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endParaRPr lang="es-ES" sz="1000" dirty="0">
              <a:solidFill>
                <a:schemeClr val="bg1"/>
              </a:solidFill>
            </a:endParaRPr>
          </a:p>
          <a:p>
            <a:pPr eaLnBrk="0" hangingPunct="0">
              <a:defRPr/>
            </a:pPr>
            <a:r>
              <a:rPr lang="es-ES" sz="1600" dirty="0">
                <a:solidFill>
                  <a:schemeClr val="bg1"/>
                </a:solidFill>
              </a:rPr>
              <a:t>La suscripción anual incluye:</a:t>
            </a:r>
          </a:p>
          <a:p>
            <a:pPr eaLnBrk="0" hangingPunct="0">
              <a:defRPr/>
            </a:pPr>
            <a:endParaRPr lang="es-ES" sz="1600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s-ES" sz="1600" b="1" dirty="0"/>
              <a:t>6 números </a:t>
            </a:r>
          </a:p>
          <a:p>
            <a:pPr>
              <a:defRPr/>
            </a:pPr>
            <a:r>
              <a:rPr lang="es-ES" sz="1600" b="1" dirty="0"/>
              <a:t>Acceso a la versión </a:t>
            </a:r>
            <a:r>
              <a:rPr lang="es-ES" sz="1600" b="1" dirty="0" err="1"/>
              <a:t>on</a:t>
            </a:r>
            <a:r>
              <a:rPr lang="es-ES" sz="1600" b="1" dirty="0"/>
              <a:t> line</a:t>
            </a:r>
            <a:r>
              <a:rPr lang="es-ES" sz="1600" dirty="0"/>
              <a:t/>
            </a:r>
            <a:br>
              <a:rPr lang="es-ES" sz="1600" dirty="0"/>
            </a:br>
            <a:endParaRPr lang="es-ES" sz="1600" dirty="0"/>
          </a:p>
          <a:p>
            <a:pPr eaLnBrk="0" hangingPunct="0">
              <a:defRPr/>
            </a:pPr>
            <a:endParaRPr lang="es-E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imgr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72264" y="285728"/>
            <a:ext cx="2238377" cy="31219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HeroicExtremeLeftFacing"/>
            <a:lightRig rig="threePt" dir="t"/>
          </a:scene3d>
        </p:spPr>
      </p:pic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s-ES" dirty="0" smtClean="0"/>
              <a:t> </a:t>
            </a:r>
            <a:r>
              <a:rPr lang="es-ES" sz="2400" dirty="0" smtClean="0">
                <a:latin typeface="Arial" charset="0"/>
                <a:cs typeface="Arial" charset="0"/>
              </a:rPr>
              <a:t>La LOMCE</a:t>
            </a:r>
          </a:p>
          <a:p>
            <a:pPr>
              <a:buFont typeface="Wingdings" pitchFamily="2" charset="2"/>
              <a:buChar char="§"/>
            </a:pPr>
            <a:r>
              <a:rPr lang="es-ES" sz="2400" dirty="0" smtClean="0">
                <a:latin typeface="Arial" charset="0"/>
                <a:cs typeface="Arial" charset="0"/>
              </a:rPr>
              <a:t> El Programa europeo Erasmus Plus</a:t>
            </a:r>
          </a:p>
          <a:p>
            <a:pPr>
              <a:buFont typeface="Wingdings" pitchFamily="2" charset="2"/>
              <a:buChar char="§"/>
            </a:pPr>
            <a:r>
              <a:rPr lang="es-ES" sz="2400" dirty="0" smtClean="0">
                <a:latin typeface="Arial" charset="0"/>
                <a:cs typeface="Arial" charset="0"/>
              </a:rPr>
              <a:t> Las redes sociales en la educación</a:t>
            </a:r>
          </a:p>
          <a:p>
            <a:pPr>
              <a:buFont typeface="Wingdings" pitchFamily="2" charset="2"/>
              <a:buChar char="§"/>
            </a:pPr>
            <a:r>
              <a:rPr lang="es-ES" sz="2400" dirty="0" smtClean="0">
                <a:latin typeface="Arial" charset="0"/>
                <a:cs typeface="Arial" charset="0"/>
              </a:rPr>
              <a:t> Dirección y liderazgo en los centros educativos</a:t>
            </a:r>
          </a:p>
          <a:p>
            <a:pPr>
              <a:buFont typeface="Wingdings" pitchFamily="2" charset="2"/>
              <a:buChar char="§"/>
            </a:pPr>
            <a:r>
              <a:rPr lang="es-ES" sz="2400" dirty="0" smtClean="0">
                <a:latin typeface="Arial" charset="0"/>
                <a:cs typeface="Arial" charset="0"/>
              </a:rPr>
              <a:t>Las evaluaciones externas</a:t>
            </a:r>
          </a:p>
          <a:p>
            <a:pPr>
              <a:buFont typeface="Wingdings" pitchFamily="2" charset="2"/>
              <a:buChar char="§"/>
            </a:pPr>
            <a:r>
              <a:rPr lang="es-ES" sz="2400" dirty="0" smtClean="0">
                <a:latin typeface="Arial" charset="0"/>
                <a:cs typeface="Arial" charset="0"/>
              </a:rPr>
              <a:t>Participación e igualdad de oportunidades en la escuela pública</a:t>
            </a:r>
          </a:p>
          <a:p>
            <a:pPr>
              <a:buFont typeface="Wingdings" pitchFamily="2" charset="2"/>
              <a:buChar char="§"/>
            </a:pPr>
            <a:r>
              <a:rPr lang="es-ES" sz="2400" dirty="0" smtClean="0">
                <a:latin typeface="Arial" charset="0"/>
                <a:cs typeface="Arial" charset="0"/>
              </a:rPr>
              <a:t>La internacionalización de la educación</a:t>
            </a:r>
          </a:p>
          <a:p>
            <a:endParaRPr lang="es-ES" dirty="0" smtClean="0"/>
          </a:p>
          <a:p>
            <a:endParaRPr lang="es-ES" dirty="0" smtClean="0"/>
          </a:p>
        </p:txBody>
      </p:sp>
      <p:sp>
        <p:nvSpPr>
          <p:cNvPr id="8196" name="Rectangle 8"/>
          <p:cNvSpPr>
            <a:spLocks noChangeArrowheads="1"/>
          </p:cNvSpPr>
          <p:nvPr/>
        </p:nvSpPr>
        <p:spPr bwMode="auto">
          <a:xfrm>
            <a:off x="0" y="332656"/>
            <a:ext cx="6736139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4200" b="1" dirty="0" smtClean="0">
                <a:solidFill>
                  <a:srgbClr val="336699"/>
                </a:solidFill>
              </a:rPr>
              <a:t>TEMAS MONOGRÁFICOS</a:t>
            </a:r>
          </a:p>
          <a:p>
            <a:pPr algn="ctr"/>
            <a:r>
              <a:rPr lang="es-ES" sz="4200" b="1" dirty="0" smtClean="0">
                <a:solidFill>
                  <a:srgbClr val="336699"/>
                </a:solidFill>
              </a:rPr>
              <a:t>2014</a:t>
            </a:r>
            <a:endParaRPr lang="es-ES" sz="4200" b="1" dirty="0">
              <a:solidFill>
                <a:srgbClr val="336699"/>
              </a:solidFill>
            </a:endParaRPr>
          </a:p>
        </p:txBody>
      </p:sp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Pictur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085184"/>
          </a:xfrm>
          <a:prstGeom prst="rect">
            <a:avLst/>
          </a:prstGeom>
          <a:noFill/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5157192"/>
            <a:ext cx="914400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400" b="1" dirty="0"/>
              <a:t>Abrir el espacio del FEAE a todos los agentes  educativos, transcendiendo la educación formal y incorporando a técnicos y responsables de todas las instituciones</a:t>
            </a:r>
            <a:r>
              <a:rPr lang="es-ES" sz="2000" b="1" dirty="0"/>
              <a:t>.</a:t>
            </a:r>
            <a:br>
              <a:rPr lang="es-ES" sz="2000" b="1" dirty="0"/>
            </a:br>
            <a:r>
              <a:rPr lang="es-ES" sz="2000" b="1" dirty="0"/>
              <a:t> 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0" y="260350"/>
            <a:ext cx="37084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3600" b="1">
                <a:solidFill>
                  <a:schemeClr val="bg1"/>
                </a:solidFill>
              </a:rPr>
              <a:t>Para avanzar, se necesita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54050"/>
            <a:ext cx="7772400" cy="1144588"/>
          </a:xfrm>
          <a:ln/>
        </p:spPr>
        <p:txBody>
          <a:bodyPr lIns="0" tIns="0" rIns="0" bIns="0">
            <a:spAutoFit/>
          </a:bodyPr>
          <a:lstStyle/>
          <a:p>
            <a:pPr defTabSz="449263"/>
            <a:endParaRPr lang="es-ES_tradnl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>
            <a:lum bright="12000" contrast="12000"/>
          </a:blip>
          <a:srcRect/>
          <a:stretch>
            <a:fillRect/>
          </a:stretch>
        </p:blipFill>
        <p:spPr bwMode="auto">
          <a:xfrm>
            <a:off x="0" y="6350"/>
            <a:ext cx="9144000" cy="6846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0" y="5303838"/>
            <a:ext cx="9251950" cy="1554162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3200" b="1">
                <a:latin typeface="Bookman Old Style" pitchFamily="18" charset="0"/>
              </a:rPr>
              <a:t>“Nunca dudes que un grupo pequeño de ciudadanos reflexivos y comprometidos pueden cambiar el mundo”</a:t>
            </a:r>
            <a:r>
              <a:rPr lang="es-ES" b="1">
                <a:latin typeface="Bookman Old Style" pitchFamily="18" charset="0"/>
              </a:rPr>
              <a:t> Margaret Mead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Picture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768350" y="255588"/>
            <a:ext cx="70770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_tradnl" sz="2800">
              <a:solidFill>
                <a:schemeClr val="bg1"/>
              </a:solidFill>
              <a:latin typeface="Arial Rounded MT Bold" pitchFamily="34" charset="0"/>
            </a:endParaRPr>
          </a:p>
        </p:txBody>
      </p:sp>
      <p:pic>
        <p:nvPicPr>
          <p:cNvPr id="18436" name="Picture 4"/>
          <p:cNvPicPr>
            <a:picLocks noGrp="1" noChangeAspect="1" noChangeArrowheads="1"/>
          </p:cNvPicPr>
          <p:nvPr>
            <p:ph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25425" y="138113"/>
            <a:ext cx="2516188" cy="2705100"/>
          </a:xfrm>
          <a:noFill/>
          <a:ln/>
        </p:spPr>
      </p:pic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3347864" y="692696"/>
            <a:ext cx="518457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" sz="4800" b="1" dirty="0">
                <a:solidFill>
                  <a:schemeClr val="bg1"/>
                </a:solidFill>
                <a:hlinkClick r:id="rId5"/>
              </a:rPr>
              <a:t>www.feae.es</a:t>
            </a:r>
            <a:r>
              <a:rPr lang="en-US" sz="4800" b="1" dirty="0">
                <a:solidFill>
                  <a:schemeClr val="bg1"/>
                </a:solidFill>
                <a:hlinkClick r:id="rId5"/>
              </a:rPr>
              <a:t> 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0" y="4903788"/>
            <a:ext cx="91440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_tradnl" sz="3600" b="1" dirty="0">
                <a:solidFill>
                  <a:schemeClr val="bg1"/>
                </a:solidFill>
              </a:rPr>
              <a:t>COLABORA EN LA CONSTRUCCIÓN DE ESTA  RED DE PRESENTE  Y  DE FUTURO  QUE  ES  EL  </a:t>
            </a:r>
            <a:r>
              <a:rPr lang="es-ES_tradnl" sz="4000" b="1" dirty="0">
                <a:solidFill>
                  <a:schemeClr val="bg1"/>
                </a:solidFill>
              </a:rPr>
              <a:t>FEAE</a:t>
            </a:r>
            <a:endParaRPr lang="es-ES" sz="4000" b="1" dirty="0">
              <a:solidFill>
                <a:schemeClr val="bg1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283968" y="2996952"/>
            <a:ext cx="4392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  <a:hlinkClick r:id="rId6"/>
              </a:rPr>
              <a:t>FORUM EUROPEO DE ADMINISTRADORES DE LA EDUCACIÓN</a:t>
            </a:r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8" name="7 Imagen" descr="image015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987824" y="2780928"/>
            <a:ext cx="1152128" cy="115212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2052" name="Oval 4"/>
          <p:cNvSpPr>
            <a:spLocks noChangeArrowheads="1"/>
          </p:cNvSpPr>
          <p:nvPr/>
        </p:nvSpPr>
        <p:spPr bwMode="auto">
          <a:xfrm>
            <a:off x="395536" y="0"/>
            <a:ext cx="4343400" cy="360506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nl-BE" sz="2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algn="ctr"/>
            <a:endParaRPr lang="nl-BE" sz="2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algn="ctr"/>
            <a:r>
              <a:rPr lang="nl-BE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¿</a:t>
            </a:r>
            <a:r>
              <a:rPr lang="nl-BE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Qué es el FEAE?</a:t>
            </a:r>
            <a:endParaRPr lang="nl-NL" sz="2800" b="1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2053" name="Oval 5"/>
          <p:cNvSpPr>
            <a:spLocks noChangeArrowheads="1"/>
          </p:cNvSpPr>
          <p:nvPr/>
        </p:nvSpPr>
        <p:spPr bwMode="auto">
          <a:xfrm>
            <a:off x="4211960" y="620688"/>
            <a:ext cx="4932040" cy="398941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endParaRPr lang="es-E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endParaRPr lang="es-E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QUE </a:t>
            </a:r>
            <a: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PROMUEVE</a:t>
            </a:r>
            <a:endParaRPr lang="nl-NL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54" name="Oval 6"/>
          <p:cNvSpPr>
            <a:spLocks noChangeArrowheads="1"/>
          </p:cNvSpPr>
          <p:nvPr/>
        </p:nvSpPr>
        <p:spPr bwMode="auto">
          <a:xfrm>
            <a:off x="301625" y="3001963"/>
            <a:ext cx="5410200" cy="36576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nl-NL" sz="24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2055" name="WordArt 7"/>
          <p:cNvSpPr>
            <a:spLocks noChangeArrowheads="1" noChangeShapeType="1" noTextEdit="1"/>
          </p:cNvSpPr>
          <p:nvPr/>
        </p:nvSpPr>
        <p:spPr bwMode="auto">
          <a:xfrm>
            <a:off x="4788024" y="1556792"/>
            <a:ext cx="4032448" cy="86409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600000" lon="20399999" rev="0"/>
              </a:camera>
              <a:lightRig rig="legacyFlat4" dir="t"/>
            </a:scene3d>
            <a:sp3d extrusionH="430200" prstMaterial="legacyMatte">
              <a:extrusionClr>
                <a:srgbClr val="FFFF00"/>
              </a:extrusionClr>
            </a:sp3d>
          </a:bodyPr>
          <a:lstStyle/>
          <a:p>
            <a:pPr algn="ctr"/>
            <a:r>
              <a:rPr lang="es-ES_tradnl" sz="1600" kern="10" spc="320" dirty="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ES UNA RED DE PROFESIONALES</a:t>
            </a:r>
            <a:endParaRPr lang="ca-ES" sz="1600" kern="10" spc="320" dirty="0">
              <a:ln w="9525">
                <a:noFill/>
                <a:round/>
                <a:headEnd/>
                <a:tailEnd/>
              </a:ln>
              <a:solidFill>
                <a:srgbClr val="000000"/>
              </a:solidFill>
              <a:latin typeface="Arial Black"/>
            </a:endParaRPr>
          </a:p>
        </p:txBody>
      </p:sp>
      <p:sp>
        <p:nvSpPr>
          <p:cNvPr id="2056" name="WordArt 8"/>
          <p:cNvSpPr>
            <a:spLocks noChangeArrowheads="1" noChangeShapeType="1" noTextEdit="1"/>
          </p:cNvSpPr>
          <p:nvPr/>
        </p:nvSpPr>
        <p:spPr bwMode="auto">
          <a:xfrm>
            <a:off x="1475656" y="3284984"/>
            <a:ext cx="3384375" cy="58851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600000" lon="20399999" rev="0"/>
              </a:camera>
              <a:lightRig rig="legacyFlat4" dir="t"/>
            </a:scene3d>
            <a:sp3d extrusionH="430200" prstMaterial="legacyMatte">
              <a:extrusionClr>
                <a:srgbClr val="FFFF00"/>
              </a:extrusionClr>
            </a:sp3d>
          </a:bodyPr>
          <a:lstStyle/>
          <a:p>
            <a:pPr algn="ctr"/>
            <a:r>
              <a:rPr lang="ca-ES" sz="1600" kern="10" spc="320" dirty="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LA CREACIÓN DE CONOCIMIENTO</a:t>
            </a:r>
          </a:p>
        </p:txBody>
      </p:sp>
      <p:sp>
        <p:nvSpPr>
          <p:cNvPr id="2057" name="WordArt 9"/>
          <p:cNvSpPr>
            <a:spLocks noChangeArrowheads="1" noChangeShapeType="1" noTextEdit="1"/>
          </p:cNvSpPr>
          <p:nvPr/>
        </p:nvSpPr>
        <p:spPr bwMode="auto">
          <a:xfrm>
            <a:off x="1763688" y="4221088"/>
            <a:ext cx="3384376" cy="9361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600000" lon="20399999" rev="0"/>
              </a:camera>
              <a:lightRig rig="legacyFlat4" dir="t"/>
            </a:scene3d>
            <a:sp3d extrusionH="430200" prstMaterial="legacyMatte">
              <a:extrusionClr>
                <a:srgbClr val="FFFF00"/>
              </a:extrusionClr>
            </a:sp3d>
          </a:bodyPr>
          <a:lstStyle/>
          <a:p>
            <a:pPr algn="ctr"/>
            <a:r>
              <a:rPr lang="ca-ES" sz="1600" kern="10" spc="320" dirty="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EL TRABAJO COLABORATIVO </a:t>
            </a:r>
          </a:p>
        </p:txBody>
      </p:sp>
      <p:sp>
        <p:nvSpPr>
          <p:cNvPr id="2058" name="WordArt 10"/>
          <p:cNvSpPr>
            <a:spLocks noChangeArrowheads="1" noChangeShapeType="1" noTextEdit="1"/>
          </p:cNvSpPr>
          <p:nvPr/>
        </p:nvSpPr>
        <p:spPr bwMode="auto">
          <a:xfrm>
            <a:off x="1763688" y="5157192"/>
            <a:ext cx="3168352" cy="9361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600000" lon="20399999" rev="0"/>
              </a:camera>
              <a:lightRig rig="legacyFlat4" dir="t"/>
            </a:scene3d>
            <a:sp3d extrusionH="430200" prstMaterial="legacyMatte">
              <a:extrusionClr>
                <a:srgbClr val="FFFF00"/>
              </a:extrusionClr>
            </a:sp3d>
          </a:bodyPr>
          <a:lstStyle/>
          <a:p>
            <a:pPr algn="ctr"/>
            <a:r>
              <a:rPr lang="es-ES_tradnl" sz="1600" kern="10" spc="320" dirty="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LA INNOVACIÓN Y EL CAMBIO </a:t>
            </a:r>
            <a:endParaRPr lang="ca-ES" sz="1600" kern="10" spc="320" dirty="0">
              <a:ln w="9525">
                <a:noFill/>
                <a:round/>
                <a:headEnd/>
                <a:tailEnd/>
              </a:ln>
              <a:solidFill>
                <a:srgbClr val="000000"/>
              </a:solidFill>
              <a:latin typeface="Arial Black"/>
            </a:endParaRPr>
          </a:p>
        </p:txBody>
      </p: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04664"/>
            <a:ext cx="1312863" cy="1408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2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200"/>
                            </p:stCondLst>
                            <p:childTnLst>
                              <p:par>
                                <p:cTn id="1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animBg="1"/>
      <p:bldP spid="2053" grpId="0" animBg="1"/>
      <p:bldP spid="205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914400" y="727075"/>
            <a:ext cx="4972050" cy="117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es-ES" sz="440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</a:pPr>
            <a:endParaRPr lang="es-E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191135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s-ES" sz="24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s-ES_tradnl" sz="2400" b="1" i="1" dirty="0" smtClean="0">
                <a:solidFill>
                  <a:srgbClr val="002060"/>
                </a:solidFill>
              </a:rPr>
              <a:t>12 FOROS TERRITORIALES </a:t>
            </a:r>
            <a:r>
              <a:rPr lang="es-ES_tradnl" sz="2400" b="1" i="1" dirty="0">
                <a:solidFill>
                  <a:srgbClr val="002060"/>
                </a:solidFill>
              </a:rPr>
              <a:t>EN OTRAS TANTAS CCAA, FORMAN LA FEDERACION ESTATAL, MIEMBRO </a:t>
            </a:r>
            <a:endParaRPr lang="es-ES_tradnl" sz="2400" b="1" i="1" dirty="0" smtClean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</a:pPr>
            <a:endParaRPr lang="es-ES_tradnl" sz="2400" b="1" i="1" dirty="0" smtClean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</a:pPr>
            <a:r>
              <a:rPr lang="es-ES_tradnl" sz="2400" b="1" i="1" dirty="0" smtClean="0">
                <a:solidFill>
                  <a:srgbClr val="002060"/>
                </a:solidFill>
              </a:rPr>
              <a:t>JUNTO </a:t>
            </a:r>
            <a:r>
              <a:rPr lang="es-ES_tradnl" sz="2400" b="1" i="1" dirty="0">
                <a:solidFill>
                  <a:srgbClr val="002060"/>
                </a:solidFill>
              </a:rPr>
              <a:t>A OTROS 19 PAISES, DEL</a:t>
            </a:r>
            <a:endParaRPr lang="en-GB" sz="2400" b="1" i="1" dirty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</a:pPr>
            <a:r>
              <a:rPr lang="en-GB" sz="2400" b="1" i="1" dirty="0">
                <a:solidFill>
                  <a:srgbClr val="002060"/>
                </a:solidFill>
              </a:rPr>
              <a:t>EUROPEAN FORUM ON EDUCATIONAL ADMINISTRATION</a:t>
            </a:r>
            <a:endParaRPr lang="es-ES" sz="2400" b="1" i="1" dirty="0">
              <a:solidFill>
                <a:srgbClr val="002060"/>
              </a:solidFill>
            </a:endParaRPr>
          </a:p>
        </p:txBody>
      </p:sp>
      <p:pic>
        <p:nvPicPr>
          <p:cNvPr id="3077" name="Picture 5" descr="P102074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65979" y="2636912"/>
            <a:ext cx="6801609" cy="371150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s-ES" b="1" dirty="0">
                <a:solidFill>
                  <a:srgbClr val="0000FF"/>
                </a:solidFill>
              </a:rPr>
              <a:t>¿Qué pretende?</a:t>
            </a:r>
            <a:endParaRPr lang="es-ES" sz="4000" dirty="0">
              <a:solidFill>
                <a:srgbClr val="0000FF"/>
              </a:solidFill>
            </a:endParaRP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395536" y="1196752"/>
            <a:ext cx="4040188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es-ES" sz="2000" b="1" dirty="0">
                <a:solidFill>
                  <a:srgbClr val="0000FF"/>
                </a:solidFill>
              </a:rPr>
              <a:t>Promover la reflexión y creación de significados compartidos sobre la educación del siglo  XXI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s-ES" sz="2000" b="1" dirty="0">
                <a:solidFill>
                  <a:srgbClr val="0000FF"/>
                </a:solidFill>
              </a:rPr>
              <a:t>Establecer intercambios bilaterales y multilaterales a nivel autonómico, estatal y europeo.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s-ES" sz="2000" b="1" dirty="0">
                <a:solidFill>
                  <a:srgbClr val="0000FF"/>
                </a:solidFill>
              </a:rPr>
              <a:t>Crear relaciones y lazos personales entre sus miembros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s-ES" sz="2000" b="1" dirty="0">
                <a:solidFill>
                  <a:srgbClr val="0000FF"/>
                </a:solidFill>
              </a:rPr>
              <a:t>Compartir e incrementar conocimientos profesionales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s-ES" sz="2000" b="1" dirty="0">
                <a:solidFill>
                  <a:srgbClr val="0000FF"/>
                </a:solidFill>
              </a:rPr>
              <a:t>Compartir la esperanza de que otra educación es posible concitando las voluntades necesarias</a:t>
            </a:r>
            <a:r>
              <a:rPr lang="es-ES" sz="2000" dirty="0">
                <a:solidFill>
                  <a:srgbClr val="0000FF"/>
                </a:solidFill>
              </a:rPr>
              <a:t> </a:t>
            </a:r>
          </a:p>
        </p:txBody>
      </p:sp>
      <p:pic>
        <p:nvPicPr>
          <p:cNvPr id="6148" name="Picture 4" descr="P1020780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88024" y="1700808"/>
            <a:ext cx="3906741" cy="4104456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056562" cy="1412875"/>
          </a:xfrm>
        </p:spPr>
        <p:txBody>
          <a:bodyPr/>
          <a:lstStyle/>
          <a:p>
            <a:pPr algn="l"/>
            <a:r>
              <a:rPr lang="es-ES" sz="4000" b="1">
                <a:solidFill>
                  <a:srgbClr val="0000FF"/>
                </a:solidFill>
              </a:rPr>
              <a:t>Se fomenta y promueve</a:t>
            </a:r>
            <a:r>
              <a:rPr lang="es-ES" sz="2800" b="1">
                <a:solidFill>
                  <a:srgbClr val="0000FF"/>
                </a:solidFill>
              </a:rPr>
              <a:t>:</a:t>
            </a:r>
          </a:p>
        </p:txBody>
      </p:sp>
      <p:pic>
        <p:nvPicPr>
          <p:cNvPr id="16387" name="Picture 3" descr="Jornada Toledo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04800" y="2039938"/>
            <a:ext cx="8326438" cy="4525962"/>
          </a:xfrm>
          <a:noFill/>
          <a:ln/>
        </p:spPr>
      </p:pic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2286000" y="2733675"/>
            <a:ext cx="31543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ES_tradnl" b="1"/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323850" y="1484313"/>
            <a:ext cx="81788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s-ES" sz="2800" b="1">
                <a:solidFill>
                  <a:srgbClr val="0000FF"/>
                </a:solidFill>
              </a:rPr>
              <a:t>El debate</a:t>
            </a:r>
          </a:p>
          <a:p>
            <a:pPr>
              <a:buFontTx/>
              <a:buChar char="•"/>
            </a:pPr>
            <a:r>
              <a:rPr lang="es-ES" sz="2800" b="1">
                <a:solidFill>
                  <a:srgbClr val="0000FF"/>
                </a:solidFill>
              </a:rPr>
              <a:t>La reflexión</a:t>
            </a:r>
          </a:p>
          <a:p>
            <a:pPr>
              <a:buFontTx/>
              <a:buChar char="•"/>
            </a:pPr>
            <a:r>
              <a:rPr lang="es-ES" sz="2800" b="1">
                <a:solidFill>
                  <a:srgbClr val="0000FF"/>
                </a:solidFill>
              </a:rPr>
              <a:t>Las aportaciones críticas y creativas</a:t>
            </a:r>
          </a:p>
          <a:p>
            <a:pPr>
              <a:buFontTx/>
              <a:buChar char="•"/>
            </a:pPr>
            <a:r>
              <a:rPr lang="es-ES" sz="2800" b="1">
                <a:solidFill>
                  <a:srgbClr val="0000FF"/>
                </a:solidFill>
              </a:rPr>
              <a:t>El apoyo mutuo y la solidaridad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b="1">
                <a:solidFill>
                  <a:srgbClr val="0000FF"/>
                </a:solidFill>
              </a:rPr>
              <a:t>¿Quiénes lo componen?</a:t>
            </a:r>
            <a:endParaRPr lang="es-ES" sz="4000">
              <a:solidFill>
                <a:srgbClr val="0000FF"/>
              </a:solidFill>
            </a:endParaRP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323528" y="1988840"/>
            <a:ext cx="3059832" cy="3970318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Personas con </a:t>
            </a:r>
            <a:r>
              <a:rPr lang="en-US" sz="2400" b="1" dirty="0" err="1">
                <a:solidFill>
                  <a:srgbClr val="FF0000"/>
                </a:solidFill>
              </a:rPr>
              <a:t>responsabilidades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educativas</a:t>
            </a:r>
            <a:r>
              <a:rPr lang="en-US" sz="2400" b="1" dirty="0">
                <a:solidFill>
                  <a:srgbClr val="FF0000"/>
                </a:solidFill>
              </a:rPr>
              <a:t>: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</a:p>
          <a:p>
            <a:pPr>
              <a:buFont typeface="Wingdings" pitchFamily="2" charset="2"/>
              <a:buChar char="q"/>
            </a:pPr>
            <a:r>
              <a:rPr lang="en-US" sz="2000" b="1" dirty="0">
                <a:solidFill>
                  <a:srgbClr val="0000FF"/>
                </a:solidFill>
              </a:rPr>
              <a:t>E. </a:t>
            </a:r>
            <a:r>
              <a:rPr lang="en-US" sz="2000" b="1" dirty="0" err="1">
                <a:solidFill>
                  <a:srgbClr val="0000FF"/>
                </a:solidFill>
              </a:rPr>
              <a:t>directivos</a:t>
            </a:r>
            <a:endParaRPr lang="en-US" sz="2000" b="1" dirty="0">
              <a:solidFill>
                <a:srgbClr val="0000FF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sz="2000" b="1" dirty="0" err="1">
                <a:solidFill>
                  <a:srgbClr val="0000FF"/>
                </a:solidFill>
              </a:rPr>
              <a:t>Inspección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</a:rPr>
              <a:t>educativa</a:t>
            </a:r>
            <a:r>
              <a:rPr lang="en-US" sz="2000" b="1" dirty="0" smtClean="0">
                <a:solidFill>
                  <a:srgbClr val="0000FF"/>
                </a:solidFill>
              </a:rPr>
              <a:t>. </a:t>
            </a:r>
            <a:endParaRPr lang="en-US" sz="2000" b="1" dirty="0">
              <a:solidFill>
                <a:srgbClr val="0000FF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sz="2000" b="1" dirty="0" err="1">
                <a:solidFill>
                  <a:srgbClr val="0000FF"/>
                </a:solidFill>
              </a:rPr>
              <a:t>Servicios</a:t>
            </a:r>
            <a:r>
              <a:rPr lang="en-US" sz="2000" b="1" dirty="0">
                <a:solidFill>
                  <a:srgbClr val="0000FF"/>
                </a:solidFill>
              </a:rPr>
              <a:t> de </a:t>
            </a:r>
            <a:r>
              <a:rPr lang="en-US" sz="2000" b="1" dirty="0" err="1">
                <a:solidFill>
                  <a:srgbClr val="0000FF"/>
                </a:solidFill>
              </a:rPr>
              <a:t>apoyo</a:t>
            </a:r>
            <a:r>
              <a:rPr lang="en-US" sz="2000" b="1" dirty="0">
                <a:solidFill>
                  <a:srgbClr val="0000FF"/>
                </a:solidFill>
              </a:rPr>
              <a:t>, </a:t>
            </a:r>
          </a:p>
          <a:p>
            <a:pPr>
              <a:buFont typeface="Wingdings" pitchFamily="2" charset="2"/>
              <a:buChar char="q"/>
            </a:pPr>
            <a:r>
              <a:rPr lang="en-US" sz="2000" b="1" dirty="0" err="1">
                <a:solidFill>
                  <a:srgbClr val="0000FF"/>
                </a:solidFill>
              </a:rPr>
              <a:t>Técnicos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municipales</a:t>
            </a:r>
            <a:r>
              <a:rPr lang="en-US" sz="2000" b="1" dirty="0">
                <a:solidFill>
                  <a:srgbClr val="0000FF"/>
                </a:solidFill>
              </a:rPr>
              <a:t> de </a:t>
            </a:r>
            <a:r>
              <a:rPr lang="en-US" sz="2000" b="1" dirty="0" err="1">
                <a:solidFill>
                  <a:srgbClr val="0000FF"/>
                </a:solidFill>
              </a:rPr>
              <a:t>educación</a:t>
            </a:r>
            <a:endParaRPr lang="en-US" sz="2000" b="1" dirty="0">
              <a:solidFill>
                <a:srgbClr val="0000FF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sz="2000" b="1" dirty="0" err="1" smtClean="0">
                <a:solidFill>
                  <a:srgbClr val="0000FF"/>
                </a:solidFill>
              </a:rPr>
              <a:t>Profesorado</a:t>
            </a:r>
            <a:r>
              <a:rPr lang="en-US" sz="2000" b="1" dirty="0" smtClean="0">
                <a:solidFill>
                  <a:srgbClr val="0000FF"/>
                </a:solidFill>
              </a:rPr>
              <a:t> de </a:t>
            </a:r>
            <a:r>
              <a:rPr lang="en-US" sz="2000" b="1" dirty="0" err="1" smtClean="0">
                <a:solidFill>
                  <a:srgbClr val="0000FF"/>
                </a:solidFill>
              </a:rPr>
              <a:t>todos</a:t>
            </a:r>
            <a:r>
              <a:rPr lang="en-US" sz="2000" b="1" dirty="0" smtClean="0">
                <a:solidFill>
                  <a:srgbClr val="0000FF"/>
                </a:solidFill>
              </a:rPr>
              <a:t> los </a:t>
            </a:r>
            <a:r>
              <a:rPr lang="en-US" sz="2000" b="1" dirty="0" err="1" smtClean="0">
                <a:solidFill>
                  <a:srgbClr val="0000FF"/>
                </a:solidFill>
              </a:rPr>
              <a:t>niveles,desde</a:t>
            </a:r>
            <a:r>
              <a:rPr lang="en-US" sz="2000" b="1" dirty="0" smtClean="0">
                <a:solidFill>
                  <a:srgbClr val="0000FF"/>
                </a:solidFill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</a:rPr>
              <a:t>infantil</a:t>
            </a:r>
            <a:r>
              <a:rPr lang="en-US" sz="2000" b="1" dirty="0" smtClean="0">
                <a:solidFill>
                  <a:srgbClr val="0000FF"/>
                </a:solidFill>
              </a:rPr>
              <a:t> a la </a:t>
            </a:r>
            <a:r>
              <a:rPr lang="en-US" sz="2000" b="1" dirty="0" err="1" smtClean="0">
                <a:solidFill>
                  <a:srgbClr val="0000FF"/>
                </a:solidFill>
              </a:rPr>
              <a:t>universidad</a:t>
            </a:r>
            <a:r>
              <a:rPr lang="en-US" sz="2000" b="1" dirty="0" smtClean="0">
                <a:solidFill>
                  <a:srgbClr val="0000FF"/>
                </a:solidFill>
              </a:rPr>
              <a:t>.</a:t>
            </a:r>
            <a:endParaRPr lang="en-US" sz="1600" b="1" dirty="0">
              <a:solidFill>
                <a:srgbClr val="0000FF"/>
              </a:solidFill>
            </a:endParaRPr>
          </a:p>
        </p:txBody>
      </p:sp>
      <p:pic>
        <p:nvPicPr>
          <p:cNvPr id="8196" name="Picture 4" descr="Reunio Madrid febrer 2008 018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03848" y="1916832"/>
            <a:ext cx="5722665" cy="4487143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>
                <a:solidFill>
                  <a:schemeClr val="bg1"/>
                </a:solidFill>
              </a:rPr>
              <a:t/>
            </a:r>
            <a:br>
              <a:rPr lang="es-ES">
                <a:solidFill>
                  <a:schemeClr val="bg1"/>
                </a:solidFill>
              </a:rPr>
            </a:br>
            <a:r>
              <a:rPr lang="es-ES">
                <a:solidFill>
                  <a:srgbClr val="0000FF"/>
                </a:solidFill>
              </a:rPr>
              <a:t>Se fomentan el trabajo colaborativo, y los siguientes principios</a:t>
            </a: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5618163" y="2068513"/>
            <a:ext cx="3181350" cy="432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buFontTx/>
              <a:buChar char="•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en-US" altLang="zh-CN" sz="2000" b="1">
                <a:solidFill>
                  <a:srgbClr val="0000FF"/>
                </a:solidFill>
                <a:ea typeface="SimSun" pitchFamily="2" charset="-122"/>
              </a:rPr>
              <a:t>ORGANIZACIÓN.</a:t>
            </a:r>
          </a:p>
          <a:p>
            <a:pPr>
              <a:buFontTx/>
              <a:buChar char="•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en-US" altLang="zh-CN" sz="2000" b="1">
                <a:solidFill>
                  <a:srgbClr val="0000FF"/>
                </a:solidFill>
                <a:ea typeface="SimSun" pitchFamily="2" charset="-122"/>
              </a:rPr>
              <a:t>COLABORACIÓN</a:t>
            </a:r>
          </a:p>
          <a:p>
            <a:pPr>
              <a:buFontTx/>
              <a:buChar char="•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en-US" altLang="zh-CN" sz="2000" b="1">
                <a:solidFill>
                  <a:srgbClr val="0000FF"/>
                </a:solidFill>
                <a:ea typeface="SimSun" pitchFamily="2" charset="-122"/>
              </a:rPr>
              <a:t>HORIZONTALIDAD</a:t>
            </a:r>
          </a:p>
          <a:p>
            <a:pPr>
              <a:buFontTx/>
              <a:buChar char="•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en-US" altLang="zh-CN" sz="2000" b="1">
                <a:solidFill>
                  <a:srgbClr val="0000FF"/>
                </a:solidFill>
                <a:ea typeface="SimSun" pitchFamily="2" charset="-122"/>
              </a:rPr>
              <a:t>HETEROGENEIDAD</a:t>
            </a:r>
          </a:p>
          <a:p>
            <a:pPr>
              <a:buFontTx/>
              <a:buChar char="•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en-US" altLang="zh-CN" sz="2000" b="1">
                <a:solidFill>
                  <a:srgbClr val="0000FF"/>
                </a:solidFill>
                <a:ea typeface="SimSun" pitchFamily="2" charset="-122"/>
              </a:rPr>
              <a:t>FLEXIBILIDAD</a:t>
            </a:r>
          </a:p>
          <a:p>
            <a:pPr>
              <a:buFontTx/>
              <a:buChar char="•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en-US" altLang="zh-CN" sz="2000" b="1">
                <a:solidFill>
                  <a:srgbClr val="0000FF"/>
                </a:solidFill>
                <a:ea typeface="SimSun" pitchFamily="2" charset="-122"/>
              </a:rPr>
              <a:t>FLUIDEZ</a:t>
            </a:r>
          </a:p>
          <a:p>
            <a:pPr>
              <a:buFontTx/>
              <a:buChar char="•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en-US" altLang="zh-CN" sz="2000" b="1">
                <a:solidFill>
                  <a:srgbClr val="0000FF"/>
                </a:solidFill>
                <a:ea typeface="SimSun" pitchFamily="2" charset="-122"/>
              </a:rPr>
              <a:t>SINERGIA</a:t>
            </a:r>
          </a:p>
          <a:p>
            <a:pPr>
              <a:buFontTx/>
              <a:buChar char="•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en-US" altLang="zh-CN" sz="2000" b="1">
                <a:solidFill>
                  <a:srgbClr val="0000FF"/>
                </a:solidFill>
                <a:ea typeface="SimSun" pitchFamily="2" charset="-122"/>
              </a:rPr>
              <a:t>TRANSFERENCIA</a:t>
            </a:r>
          </a:p>
          <a:p>
            <a:pPr>
              <a:buFontTx/>
              <a:buChar char="•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en-US" altLang="zh-CN" sz="2000" b="1">
                <a:solidFill>
                  <a:srgbClr val="0000FF"/>
                </a:solidFill>
                <a:ea typeface="SimSun" pitchFamily="2" charset="-122"/>
              </a:rPr>
              <a:t>CONSENSO</a:t>
            </a:r>
          </a:p>
          <a:p>
            <a:pPr>
              <a:buFontTx/>
              <a:buChar char="•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en-US" altLang="zh-CN" sz="2000" b="1">
                <a:solidFill>
                  <a:srgbClr val="0000FF"/>
                </a:solidFill>
                <a:ea typeface="SimSun" pitchFamily="2" charset="-122"/>
              </a:rPr>
              <a:t>IMPLICACIÓN</a:t>
            </a:r>
          </a:p>
          <a:p>
            <a:pPr>
              <a:buFontTx/>
              <a:buChar char="•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en-US" altLang="zh-CN" sz="2000" b="1">
                <a:solidFill>
                  <a:srgbClr val="0000FF"/>
                </a:solidFill>
                <a:ea typeface="SimSun" pitchFamily="2" charset="-122"/>
              </a:rPr>
              <a:t>PERSEVERANCIA</a:t>
            </a:r>
          </a:p>
          <a:p>
            <a:pPr>
              <a:buFontTx/>
              <a:buChar char="•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lang="en-US" altLang="zh-CN" sz="2000" b="1">
              <a:solidFill>
                <a:srgbClr val="0000FF"/>
              </a:solidFill>
              <a:ea typeface="SimSun" pitchFamily="2" charset="-122"/>
            </a:endParaRPr>
          </a:p>
          <a:p>
            <a:pPr algn="ctr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lang="en-US" altLang="zh-CN" sz="2000">
              <a:solidFill>
                <a:srgbClr val="0000FF"/>
              </a:solidFill>
              <a:ea typeface="SimSun" pitchFamily="2" charset="-122"/>
            </a:endParaRPr>
          </a:p>
          <a:p>
            <a:pPr algn="ctr"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lang="en-US" altLang="zh-CN">
              <a:solidFill>
                <a:schemeClr val="bg1"/>
              </a:solidFill>
              <a:ea typeface="SimSun" pitchFamily="2" charset="-122"/>
            </a:endParaRPr>
          </a:p>
        </p:txBody>
      </p:sp>
      <p:pic>
        <p:nvPicPr>
          <p:cNvPr id="10244" name="Picture 4" descr="margaritaP103038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87338" y="2397125"/>
            <a:ext cx="5027612" cy="3770313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4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sz="2400"/>
              <a:t/>
            </a:r>
            <a:br>
              <a:rPr lang="es-ES" sz="2400"/>
            </a:br>
            <a:endParaRPr lang="es-ES" sz="4000">
              <a:solidFill>
                <a:schemeClr val="bg1"/>
              </a:solidFill>
            </a:endParaRP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0" y="0"/>
            <a:ext cx="9144000" cy="308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>
                <a:solidFill>
                  <a:schemeClr val="tx2"/>
                </a:solidFill>
              </a:rPr>
              <a:t> </a:t>
            </a:r>
            <a:r>
              <a:rPr lang="es-ES" sz="2800" b="1">
                <a:solidFill>
                  <a:srgbClr val="00FF00"/>
                </a:solidFill>
              </a:rPr>
              <a:t>Los nuevos retos educativos</a:t>
            </a:r>
            <a:r>
              <a:rPr lang="es-ES" sz="2800" b="1">
                <a:solidFill>
                  <a:schemeClr val="bg1"/>
                </a:solidFill>
              </a:rPr>
              <a:t> demandan una reflexión en profundidad sobre las finalidades de la educación y de las políticas educativas idóneas para garantizarlas </a:t>
            </a:r>
          </a:p>
          <a:p>
            <a:r>
              <a:rPr lang="es-ES" sz="2800" b="1">
                <a:solidFill>
                  <a:schemeClr val="bg1"/>
                </a:solidFill>
              </a:rPr>
              <a:t>Para alcanzar un consenso amplio son imprescindibles distintas visiones, sensibilidades y perspectivas.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7" descr="couvertu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175"/>
            <a:ext cx="9140825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46" descr="C:\Documents and Settings\fcebrian\Escritorio\Sin título-1 copiar.jpg"/>
          <p:cNvPicPr>
            <a:picLocks noChangeAspect="1" noChangeArrowheads="1"/>
          </p:cNvPicPr>
          <p:nvPr/>
        </p:nvPicPr>
        <p:blipFill>
          <a:blip r:embed="rId4" cstate="print"/>
          <a:srcRect l="2150" r="-3120"/>
          <a:stretch>
            <a:fillRect/>
          </a:stretch>
        </p:blipFill>
        <p:spPr bwMode="auto">
          <a:xfrm>
            <a:off x="1333500" y="471488"/>
            <a:ext cx="3382963" cy="591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Text Box 13"/>
          <p:cNvSpPr txBox="1">
            <a:spLocks noChangeArrowheads="1"/>
          </p:cNvSpPr>
          <p:nvPr/>
        </p:nvSpPr>
        <p:spPr bwMode="auto">
          <a:xfrm>
            <a:off x="4860925" y="4033838"/>
            <a:ext cx="4032250" cy="1987825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009900"/>
            </a:solidFill>
            <a:prstDash val="dash"/>
            <a:miter lim="800000"/>
            <a:headEnd/>
            <a:tailEnd/>
          </a:ln>
        </p:spPr>
        <p:txBody>
          <a:bodyPr lIns="180000" tIns="108000" rIns="180000" bIns="108000">
            <a:spAutoFit/>
          </a:bodyPr>
          <a:lstStyle/>
          <a:p>
            <a:r>
              <a:rPr lang="es-ES" sz="3400" b="1" dirty="0" smtClean="0">
                <a:solidFill>
                  <a:srgbClr val="336699"/>
                </a:solidFill>
              </a:rPr>
              <a:t>Revista </a:t>
            </a:r>
            <a:r>
              <a:rPr lang="es-ES" sz="3400" b="1" dirty="0">
                <a:solidFill>
                  <a:srgbClr val="336699"/>
                </a:solidFill>
              </a:rPr>
              <a:t>OGE</a:t>
            </a:r>
          </a:p>
          <a:p>
            <a:r>
              <a:rPr lang="es-ES" sz="1600" b="1" dirty="0">
                <a:solidFill>
                  <a:srgbClr val="336699"/>
                </a:solidFill>
              </a:rPr>
              <a:t>Organización y Gestión Educativa</a:t>
            </a:r>
          </a:p>
          <a:p>
            <a:endParaRPr lang="es-ES" sz="3200" b="1" dirty="0">
              <a:solidFill>
                <a:srgbClr val="336699"/>
              </a:solidFill>
            </a:endParaRPr>
          </a:p>
          <a:p>
            <a:endParaRPr lang="es-ES" sz="3200" b="1" dirty="0">
              <a:solidFill>
                <a:srgbClr val="336699"/>
              </a:solidFill>
            </a:endParaRPr>
          </a:p>
          <a:p>
            <a:endParaRPr lang="es-ES" sz="100" dirty="0">
              <a:solidFill>
                <a:srgbClr val="336699"/>
              </a:solidFill>
            </a:endParaRPr>
          </a:p>
        </p:txBody>
      </p:sp>
      <p:pic>
        <p:nvPicPr>
          <p:cNvPr id="3077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5085184"/>
            <a:ext cx="3657600" cy="7889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470</Words>
  <Application>Microsoft Office PowerPoint</Application>
  <PresentationFormat>Presentación en pantalla (4:3)</PresentationFormat>
  <Paragraphs>111</Paragraphs>
  <Slides>15</Slides>
  <Notes>12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Diseño predeterminado</vt:lpstr>
      <vt:lpstr>Diapositiva 1</vt:lpstr>
      <vt:lpstr>Diapositiva 2</vt:lpstr>
      <vt:lpstr>Diapositiva 3</vt:lpstr>
      <vt:lpstr>¿Qué pretende?</vt:lpstr>
      <vt:lpstr>Se fomenta y promueve:</vt:lpstr>
      <vt:lpstr>¿Quiénes lo componen?</vt:lpstr>
      <vt:lpstr> Se fomentan el trabajo colaborativo, y los siguientes principios</vt:lpstr>
      <vt:lpstr> 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neli</dc:creator>
  <cp:lastModifiedBy>www.intercambiosvirtuales.org</cp:lastModifiedBy>
  <cp:revision>13</cp:revision>
  <dcterms:created xsi:type="dcterms:W3CDTF">2008-03-28T10:22:00Z</dcterms:created>
  <dcterms:modified xsi:type="dcterms:W3CDTF">2014-05-22T21:44:50Z</dcterms:modified>
</cp:coreProperties>
</file>